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90"/>
    <a:srgbClr val="0987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66" autoAdjust="0"/>
  </p:normalViewPr>
  <p:slideViewPr>
    <p:cSldViewPr snapToGrid="0">
      <p:cViewPr varScale="1">
        <p:scale>
          <a:sx n="114" d="100"/>
          <a:sy n="114" d="100"/>
        </p:scale>
        <p:origin x="152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4DE97-5F0D-42B5-8D7E-D40D45A3AAD4}" type="datetimeFigureOut">
              <a:rPr lang="en-GB" smtClean="0"/>
              <a:t>10/02/2023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D2183-7BD3-4082-B1E0-69A9F3DDF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403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D2183-7BD3-4082-B1E0-69A9F3DDF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86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10/02/2023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275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10/02/2023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16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10/02/2023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07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10/02/2023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596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10/02/2023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37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10/02/2023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80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10/02/2023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91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10/02/2023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60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10/02/2023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317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10/02/2023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48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10/02/2023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81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B5874-DA7F-4A71-84F5-983ED5071794}" type="datetimeFigureOut">
              <a:rPr lang="en-GB" smtClean="0"/>
              <a:t>10/02/2023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61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73371"/>
            <a:ext cx="9144000" cy="384629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748968" y="6506576"/>
            <a:ext cx="593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Helvetica Light" pitchFamily="34" charset="0"/>
              </a:rPr>
              <a:t>To submit your abstract and to register visit: </a:t>
            </a:r>
            <a:r>
              <a:rPr lang="en-GB" sz="1400" b="1" dirty="0">
                <a:solidFill>
                  <a:schemeClr val="bg1"/>
                </a:solidFill>
                <a:latin typeface="Helvetica Light" pitchFamily="34" charset="0"/>
              </a:rPr>
              <a:t>cell.com/symposia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018965"/>
            <a:ext cx="9144000" cy="192314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1299031"/>
            <a:ext cx="9144000" cy="192314"/>
          </a:xfrm>
          <a:prstGeom prst="rect">
            <a:avLst/>
          </a:prstGeom>
          <a:solidFill>
            <a:srgbClr val="005C90"/>
          </a:solidFill>
          <a:ln w="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217018" y="3533247"/>
            <a:ext cx="1193800" cy="2722318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200930" y="3560387"/>
            <a:ext cx="1270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</a:rPr>
              <a:t>Extended abstract submission deadline </a:t>
            </a:r>
          </a:p>
          <a:p>
            <a:r>
              <a:rPr lang="en-GB" sz="1400" b="1" dirty="0">
                <a:solidFill>
                  <a:schemeClr val="bg1"/>
                </a:solidFill>
              </a:rPr>
              <a:t>Feb 24, 2023</a:t>
            </a:r>
          </a:p>
          <a:p>
            <a:endParaRPr lang="en-GB" sz="1400" b="1" dirty="0">
              <a:solidFill>
                <a:schemeClr val="bg1"/>
              </a:solidFill>
              <a:latin typeface="Helvetica Light" pitchFamily="34" charset="0"/>
            </a:endParaRPr>
          </a:p>
          <a:p>
            <a:endParaRPr lang="en-GB" sz="1400" b="1" dirty="0">
              <a:solidFill>
                <a:schemeClr val="bg1"/>
              </a:solidFill>
              <a:latin typeface="Helvetica Light" pitchFamily="34" charset="0"/>
            </a:endParaRPr>
          </a:p>
          <a:p>
            <a:r>
              <a:rPr lang="en-GB" sz="1400" b="1" dirty="0">
                <a:solidFill>
                  <a:schemeClr val="bg1"/>
                </a:solidFill>
                <a:cs typeface="Calibri Light" panose="020F0302020204030204" pitchFamily="34" charset="0"/>
              </a:rPr>
              <a:t>Early registration discount deadline </a:t>
            </a:r>
          </a:p>
          <a:p>
            <a:r>
              <a:rPr lang="en-GB" sz="1400" b="1" dirty="0">
                <a:solidFill>
                  <a:schemeClr val="bg1"/>
                </a:solidFill>
                <a:cs typeface="Calibri Light" panose="020F0302020204030204" pitchFamily="34" charset="0"/>
              </a:rPr>
              <a:t>April 14, 2023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45766" y="6353"/>
            <a:ext cx="845548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5C90"/>
                </a:solidFill>
                <a:latin typeface="Helvetica" pitchFamily="34" charset="0"/>
              </a:rPr>
              <a:t>Infection Biology in the Age of the </a:t>
            </a:r>
          </a:p>
          <a:p>
            <a:r>
              <a:rPr lang="en-GB" sz="2800" b="1" dirty="0">
                <a:solidFill>
                  <a:srgbClr val="005C90"/>
                </a:solidFill>
                <a:latin typeface="Helvetica" pitchFamily="34" charset="0"/>
              </a:rPr>
              <a:t>Microbiome </a:t>
            </a:r>
          </a:p>
          <a:p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itchFamily="34" charset="0"/>
              </a:rPr>
              <a:t>June 7–9, 2023 | </a:t>
            </a:r>
            <a:r>
              <a:rPr lang="en-GB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itchFamily="34" charset="0"/>
              </a:rPr>
              <a:t>Institut</a:t>
            </a: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itchFamily="34" charset="0"/>
              </a:rPr>
              <a:t> Pasteur, Paris, France </a:t>
            </a:r>
          </a:p>
        </p:txBody>
      </p:sp>
      <p:pic>
        <p:nvPicPr>
          <p:cNvPr id="1026" name="Picture 2" descr="X:\elsevier\cell press\Powerpoint Slides\symposia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21" y="101604"/>
            <a:ext cx="1215144" cy="111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Straight Connector 20"/>
          <p:cNvCxnSpPr/>
          <p:nvPr/>
        </p:nvCxnSpPr>
        <p:spPr>
          <a:xfrm>
            <a:off x="0" y="1496786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470930" y="3429000"/>
            <a:ext cx="71206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00" b="1" dirty="0">
              <a:solidFill>
                <a:srgbClr val="005C90"/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600" b="1" dirty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Keynote Speakers:</a:t>
            </a:r>
          </a:p>
          <a:p>
            <a:r>
              <a:rPr lang="en-GB" sz="1600" b="1" dirty="0"/>
              <a:t>Eran </a:t>
            </a:r>
            <a:r>
              <a:rPr lang="en-GB" sz="1600" b="1" dirty="0" err="1"/>
              <a:t>Elinav</a:t>
            </a:r>
            <a:r>
              <a:rPr lang="en-GB" sz="1600" dirty="0"/>
              <a:t>, Israel</a:t>
            </a:r>
            <a:r>
              <a:rPr lang="en-GB" sz="1600" b="1" dirty="0"/>
              <a:t> </a:t>
            </a:r>
            <a:r>
              <a:rPr lang="en-GB" sz="1600" dirty="0"/>
              <a:t>&amp;</a:t>
            </a:r>
            <a:r>
              <a:rPr lang="en-GB" sz="1600" b="1" dirty="0"/>
              <a:t> Margaret McFall-Ngai</a:t>
            </a:r>
            <a:r>
              <a:rPr lang="en-GB" sz="1600" dirty="0"/>
              <a:t>, USA</a:t>
            </a:r>
          </a:p>
          <a:p>
            <a:endParaRPr lang="en-GB" sz="1600" b="1" dirty="0">
              <a:solidFill>
                <a:srgbClr val="005C90"/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600" b="1" dirty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Confirmed Speakers:</a:t>
            </a:r>
            <a:endParaRPr lang="en-GB" sz="900" b="1" dirty="0">
              <a:solidFill>
                <a:srgbClr val="005C90"/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600" b="1" dirty="0"/>
              <a:t>Janelle Ayres</a:t>
            </a:r>
            <a:r>
              <a:rPr lang="en-GB" sz="1600" dirty="0"/>
              <a:t>, USA</a:t>
            </a:r>
          </a:p>
          <a:p>
            <a:r>
              <a:rPr lang="en-GB" sz="1600" b="1" dirty="0"/>
              <a:t>Emily </a:t>
            </a:r>
            <a:r>
              <a:rPr lang="en-GB" sz="1600" b="1" dirty="0" err="1"/>
              <a:t>Balskus</a:t>
            </a:r>
            <a:r>
              <a:rPr lang="en-GB" sz="1600" dirty="0"/>
              <a:t>, USA</a:t>
            </a:r>
          </a:p>
          <a:p>
            <a:r>
              <a:rPr lang="en-GB" sz="1600" b="1" dirty="0"/>
              <a:t>Andreas </a:t>
            </a:r>
            <a:r>
              <a:rPr lang="en-GB" sz="1600" b="1" dirty="0" err="1"/>
              <a:t>Baumler</a:t>
            </a:r>
            <a:r>
              <a:rPr lang="en-GB" sz="1600" dirty="0"/>
              <a:t>, USA</a:t>
            </a:r>
          </a:p>
          <a:p>
            <a:r>
              <a:rPr lang="en-GB" sz="1600" b="1" dirty="0"/>
              <a:t>Yasmine </a:t>
            </a:r>
            <a:r>
              <a:rPr lang="en-GB" sz="1600" b="1" dirty="0" err="1"/>
              <a:t>Belkaid</a:t>
            </a:r>
            <a:r>
              <a:rPr lang="en-GB" sz="1600" dirty="0"/>
              <a:t>, USA</a:t>
            </a:r>
          </a:p>
          <a:p>
            <a:r>
              <a:rPr lang="en-GB" sz="1600" b="1" dirty="0"/>
              <a:t>Carmen </a:t>
            </a:r>
            <a:r>
              <a:rPr lang="en-GB" sz="1600" b="1" dirty="0" err="1"/>
              <a:t>Buchrieser</a:t>
            </a:r>
            <a:r>
              <a:rPr lang="en-GB" sz="1600" dirty="0"/>
              <a:t>, France</a:t>
            </a:r>
          </a:p>
          <a:p>
            <a:r>
              <a:rPr lang="en-GB" sz="1600" b="1" dirty="0"/>
              <a:t>Laurent </a:t>
            </a:r>
            <a:r>
              <a:rPr lang="en-GB" sz="1600" b="1" dirty="0" err="1"/>
              <a:t>Debarbieux</a:t>
            </a:r>
            <a:r>
              <a:rPr lang="en-GB" sz="1600" dirty="0"/>
              <a:t>, France</a:t>
            </a:r>
          </a:p>
          <a:p>
            <a:r>
              <a:rPr lang="en-GB" sz="1600" b="1" dirty="0"/>
              <a:t>Suzanne </a:t>
            </a:r>
            <a:r>
              <a:rPr lang="en-GB" sz="1600" b="1" dirty="0" err="1"/>
              <a:t>Devkota</a:t>
            </a:r>
            <a:r>
              <a:rPr lang="en-GB" sz="1600" dirty="0"/>
              <a:t>,</a:t>
            </a:r>
            <a:r>
              <a:rPr lang="en-GB" sz="1600" i="1" dirty="0"/>
              <a:t> </a:t>
            </a:r>
            <a:r>
              <a:rPr lang="en-GB" sz="1600" dirty="0"/>
              <a:t>USA</a:t>
            </a:r>
            <a:r>
              <a:rPr lang="en-GB" sz="1600" i="1" dirty="0"/>
              <a:t> 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-7254" y="3018965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175344" y="4492586"/>
            <a:ext cx="25874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Kevin Foster</a:t>
            </a:r>
            <a:r>
              <a:rPr lang="en-GB" sz="1600" dirty="0"/>
              <a:t>, UK</a:t>
            </a:r>
          </a:p>
          <a:p>
            <a:r>
              <a:rPr lang="en-GB" sz="1600" b="1" dirty="0"/>
              <a:t>Andrew Gewirtz, </a:t>
            </a:r>
            <a:r>
              <a:rPr lang="en-GB" sz="1600" dirty="0"/>
              <a:t>USA</a:t>
            </a:r>
          </a:p>
          <a:p>
            <a:r>
              <a:rPr lang="en-GB" sz="1600" b="1" dirty="0" err="1"/>
              <a:t>Karine</a:t>
            </a:r>
            <a:r>
              <a:rPr lang="en-GB" sz="1600" b="1" dirty="0"/>
              <a:t> Gibbs, </a:t>
            </a:r>
            <a:r>
              <a:rPr lang="en-GB" sz="1600" dirty="0"/>
              <a:t>USA</a:t>
            </a:r>
          </a:p>
          <a:p>
            <a:r>
              <a:rPr lang="en-GB" sz="1600" b="1" dirty="0"/>
              <a:t>Andrew Goodman, </a:t>
            </a:r>
            <a:r>
              <a:rPr lang="en-GB" sz="1600" dirty="0"/>
              <a:t>USA</a:t>
            </a:r>
          </a:p>
          <a:p>
            <a:r>
              <a:rPr lang="en-GB" sz="1600" b="1" dirty="0"/>
              <a:t>Karen Guillemin, </a:t>
            </a:r>
            <a:r>
              <a:rPr lang="en-GB" sz="1600" dirty="0"/>
              <a:t>USA</a:t>
            </a:r>
          </a:p>
          <a:p>
            <a:r>
              <a:rPr lang="en-GB" sz="1600" b="1" dirty="0" err="1"/>
              <a:t>Purna</a:t>
            </a:r>
            <a:r>
              <a:rPr lang="en-GB" sz="1600" b="1" dirty="0"/>
              <a:t> </a:t>
            </a:r>
            <a:r>
              <a:rPr lang="en-GB" sz="1600" b="1" dirty="0" err="1"/>
              <a:t>Kashyap</a:t>
            </a:r>
            <a:r>
              <a:rPr lang="en-GB" sz="1600" b="1" dirty="0"/>
              <a:t>, </a:t>
            </a:r>
            <a:r>
              <a:rPr lang="en-GB" sz="1600" dirty="0"/>
              <a:t>USA</a:t>
            </a:r>
          </a:p>
          <a:p>
            <a:r>
              <a:rPr lang="en-GB" sz="1600" b="1" dirty="0"/>
              <a:t>Ruth Ley, </a:t>
            </a:r>
            <a:r>
              <a:rPr lang="en-GB" sz="1600" dirty="0"/>
              <a:t>Germany</a:t>
            </a:r>
            <a:r>
              <a:rPr lang="en-GB" sz="1600" i="1" dirty="0"/>
              <a:t> </a:t>
            </a:r>
          </a:p>
          <a:p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6248398" y="3607415"/>
            <a:ext cx="221932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/>
              <a:t> </a:t>
            </a:r>
          </a:p>
          <a:p>
            <a:endParaRPr lang="en-GB" sz="1400" dirty="0"/>
          </a:p>
          <a:p>
            <a:r>
              <a:rPr lang="en-GB" sz="1400" dirty="0"/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36" b="13274"/>
          <a:stretch/>
        </p:blipFill>
        <p:spPr>
          <a:xfrm>
            <a:off x="2271" y="1491345"/>
            <a:ext cx="9144000" cy="153714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57950" y="4467140"/>
            <a:ext cx="235267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err="1"/>
              <a:t>Ilan</a:t>
            </a:r>
            <a:r>
              <a:rPr lang="en-GB" sz="1600" b="1" dirty="0"/>
              <a:t> </a:t>
            </a:r>
            <a:r>
              <a:rPr lang="en-GB" sz="1600" b="1" dirty="0" err="1"/>
              <a:t>Rosenshine</a:t>
            </a:r>
            <a:r>
              <a:rPr lang="en-GB" sz="1600" b="1" dirty="0"/>
              <a:t>, </a:t>
            </a:r>
            <a:r>
              <a:rPr lang="en-GB" sz="1600" dirty="0"/>
              <a:t>Israel</a:t>
            </a:r>
          </a:p>
          <a:p>
            <a:r>
              <a:rPr lang="it-IT" sz="1600" b="1" dirty="0"/>
              <a:t>June Round, </a:t>
            </a:r>
            <a:r>
              <a:rPr lang="it-IT" sz="1600" i="1" dirty="0"/>
              <a:t>USA</a:t>
            </a:r>
          </a:p>
          <a:p>
            <a:r>
              <a:rPr lang="it-IT" sz="1600" b="1" dirty="0"/>
              <a:t>Vanessa Sperandio</a:t>
            </a:r>
            <a:r>
              <a:rPr lang="it-IT" sz="1600" dirty="0"/>
              <a:t>, </a:t>
            </a:r>
            <a:r>
              <a:rPr lang="it-IT" sz="1600" i="1" dirty="0"/>
              <a:t>USA</a:t>
            </a:r>
          </a:p>
          <a:p>
            <a:r>
              <a:rPr lang="it-IT" sz="1600" b="1" dirty="0"/>
              <a:t>Nassos Typas</a:t>
            </a:r>
            <a:r>
              <a:rPr lang="it-IT" sz="1600" dirty="0"/>
              <a:t>, </a:t>
            </a:r>
            <a:r>
              <a:rPr lang="it-IT" sz="1600" i="1" dirty="0"/>
              <a:t>Germany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4978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139</Words>
  <Application>Microsoft Office PowerPoint</Application>
  <PresentationFormat>On-screen Show (4:3)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Helvetica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</dc:creator>
  <cp:lastModifiedBy>Marie Treadwell</cp:lastModifiedBy>
  <cp:revision>59</cp:revision>
  <dcterms:created xsi:type="dcterms:W3CDTF">2014-01-17T12:04:21Z</dcterms:created>
  <dcterms:modified xsi:type="dcterms:W3CDTF">2023-02-10T09:21:42Z</dcterms:modified>
</cp:coreProperties>
</file>